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12192000" cy="6858000"/>
  <p:embeddedFontLst>
    <p:embeddedFont>
      <p:font typeface="BIUBOM+CenturyGothic-Bold"/>
      <p:regular r:id="rId35"/>
    </p:embeddedFont>
    <p:embeddedFont>
      <p:font typeface="BOMCDO+CenturyGothic"/>
      <p:regular r:id="rId36"/>
    </p:embeddedFont>
    <p:embeddedFont>
      <p:font typeface="RRNCVC+Arial-BoldMT"/>
      <p:regular r:id="rId37"/>
    </p:embeddedFont>
    <p:embeddedFont>
      <p:font typeface="ROQQAO+ArialMT"/>
      <p:regular r:id="rId38"/>
    </p:embeddedFont>
    <p:embeddedFont>
      <p:font typeface="JVVSBS+SymbolMT"/>
      <p:regular r:id="rId39"/>
    </p:embeddedFont>
    <p:embeddedFont>
      <p:font typeface="TDFNNJ+CourierNewPSMT"/>
      <p:regular r:id="rId4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font" Target="fonts/font1.fntdata" /><Relationship Id="rId36" Type="http://schemas.openxmlformats.org/officeDocument/2006/relationships/font" Target="fonts/font2.fntdata" /><Relationship Id="rId37" Type="http://schemas.openxmlformats.org/officeDocument/2006/relationships/font" Target="fonts/font3.fntdata" /><Relationship Id="rId38" Type="http://schemas.openxmlformats.org/officeDocument/2006/relationships/font" Target="fonts/font4.fntdata" /><Relationship Id="rId39" Type="http://schemas.openxmlformats.org/officeDocument/2006/relationships/font" Target="fonts/font5.fntdata" /><Relationship Id="rId4" Type="http://schemas.openxmlformats.org/officeDocument/2006/relationships/theme" Target="theme/theme1.xml" /><Relationship Id="rId40" Type="http://schemas.openxmlformats.org/officeDocument/2006/relationships/font" Target="fonts/font6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93891" y="2179957"/>
            <a:ext cx="4379029" cy="26848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3706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1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PREZENTACIJA</a:t>
            </a:r>
          </a:p>
          <a:p>
            <a:pPr marL="130175" marR="0">
              <a:lnSpc>
                <a:spcPts val="3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1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PRIMJERA</a:t>
            </a:r>
            <a:r>
              <a:rPr dirty="0" sz="4000" spc="-103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 </a:t>
            </a:r>
            <a:r>
              <a:rPr dirty="0" sz="4000" spc="-100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DOBRE</a:t>
            </a:r>
          </a:p>
          <a:p>
            <a:pPr marL="296068" marR="0">
              <a:lnSpc>
                <a:spcPts val="3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1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SARADNJE</a:t>
            </a:r>
            <a:r>
              <a:rPr dirty="0" sz="4000" spc="-100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 </a:t>
            </a:r>
            <a:r>
              <a:rPr dirty="0" sz="4000" spc="-100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DVA</a:t>
            </a:r>
          </a:p>
          <a:p>
            <a:pPr marL="0" marR="0">
              <a:lnSpc>
                <a:spcPts val="3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1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MJESTA</a:t>
            </a:r>
            <a:r>
              <a:rPr dirty="0" sz="4000" spc="-103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 </a:t>
            </a:r>
            <a:r>
              <a:rPr dirty="0" sz="4000" spc="-101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UČENJA</a:t>
            </a:r>
            <a:r>
              <a:rPr dirty="0" sz="4000" spc="-103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U</a:t>
            </a:r>
          </a:p>
          <a:p>
            <a:pPr marL="1667668" marR="0">
              <a:lnSpc>
                <a:spcPts val="3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0" b="1">
                <a:solidFill>
                  <a:srgbClr val="ffffff"/>
                </a:solidFill>
                <a:latin typeface="BIUBOM+CenturyGothic-Bold"/>
                <a:cs typeface="BIUBOM+CenturyGothic-Bold"/>
              </a:rPr>
              <a:t>ZDK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51409" y="6184596"/>
            <a:ext cx="1371388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IUBOM+CenturyGothic-Bold"/>
                <a:cs typeface="BIUBOM+CenturyGothic-Bold"/>
              </a:rPr>
              <a:t>16.03.2023</a:t>
            </a:r>
            <a:r>
              <a:rPr dirty="0" sz="1800">
                <a:solidFill>
                  <a:srgbClr val="ffffff"/>
                </a:solidFill>
                <a:latin typeface="BOMCDO+CenturyGothic"/>
                <a:cs typeface="BOMCDO+CenturyGothic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16009"/>
            <a:ext cx="3503513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ARTISAN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657780"/>
            <a:ext cx="9810558" cy="931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00b0f0"/>
                </a:solidFill>
                <a:latin typeface="RRNCVC+Arial-BoldMT"/>
                <a:cs typeface="RRNCVC+Arial-BoldMT"/>
              </a:rPr>
              <a:t>Kako</a:t>
            </a:r>
            <a:r>
              <a:rPr dirty="0" sz="3200" spc="84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3200" b="1" u="sng">
                <a:solidFill>
                  <a:srgbClr val="00b0f0"/>
                </a:solidFill>
                <a:latin typeface="RRNCVC+Arial-BoldMT"/>
                <a:cs typeface="RRNCVC+Arial-BoldMT"/>
              </a:rPr>
              <a:t>modificirana</a:t>
            </a:r>
            <a:r>
              <a:rPr dirty="0" sz="3200" spc="87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3200" b="1" u="sng">
                <a:solidFill>
                  <a:srgbClr val="00b0f0"/>
                </a:solidFill>
                <a:latin typeface="RRNCVC+Arial-BoldMT"/>
                <a:cs typeface="RRNCVC+Arial-BoldMT"/>
              </a:rPr>
              <a:t>četverostepena</a:t>
            </a:r>
            <a:r>
              <a:rPr dirty="0" sz="3200" spc="87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3200" b="1" u="sng">
                <a:solidFill>
                  <a:srgbClr val="00b0f0"/>
                </a:solidFill>
                <a:latin typeface="RRNCVC+Arial-BoldMT"/>
                <a:cs typeface="RRNCVC+Arial-BoldMT"/>
              </a:rPr>
              <a:t>metoda</a:t>
            </a:r>
            <a:r>
              <a:rPr dirty="0" sz="3200" spc="87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3200" b="1" u="sng">
                <a:solidFill>
                  <a:srgbClr val="00b0f0"/>
                </a:solidFill>
                <a:latin typeface="RRNCVC+Arial-BoldMT"/>
                <a:cs typeface="RRNCVC+Arial-BoldMT"/>
              </a:rPr>
              <a:t>izgleda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00b0f0"/>
                </a:solidFill>
                <a:latin typeface="RRNCVC+Arial-BoldMT"/>
                <a:cs typeface="RRNCVC+Arial-BoldMT"/>
              </a:rPr>
              <a:t>u</a:t>
            </a:r>
            <a:r>
              <a:rPr dirty="0" sz="3200" spc="84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3200" b="1" u="sng">
                <a:solidFill>
                  <a:srgbClr val="00b0f0"/>
                </a:solidFill>
                <a:latin typeface="RRNCVC+Arial-BoldMT"/>
                <a:cs typeface="RRNCVC+Arial-BoldMT"/>
              </a:rPr>
              <a:t>praksi?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77824"/>
            <a:ext cx="5387146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Mentor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priprema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sebe,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zatim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priprema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učenika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2604990"/>
            <a:ext cx="6848594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Mentor</a:t>
            </a:r>
            <a:r>
              <a:rPr dirty="0" sz="1800" spc="788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učeniku</a:t>
            </a:r>
            <a:r>
              <a:rPr dirty="0" sz="1800" spc="788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demonstrira</a:t>
            </a:r>
            <a:r>
              <a:rPr dirty="0" sz="1800" spc="788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1.</a:t>
            </a:r>
            <a:r>
              <a:rPr dirty="0" sz="1800" spc="782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radni</a:t>
            </a:r>
            <a:r>
              <a:rPr dirty="0" sz="1800" spc="786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korak</a:t>
            </a:r>
            <a:r>
              <a:rPr dirty="0" sz="1800" spc="782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(stezanje</a:t>
            </a:r>
            <a:r>
              <a:rPr dirty="0" sz="1800" spc="784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03229" y="2604990"/>
            <a:ext cx="48279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2920458"/>
            <a:ext cx="272914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objašnjava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sve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što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radi.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3354688"/>
            <a:ext cx="235802" cy="302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3665694"/>
            <a:ext cx="605831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Mentor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pokazuje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nastavni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sadržaj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objašnjava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240" y="4066195"/>
            <a:ext cx="2336634" cy="325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šta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treba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240" y="4495963"/>
            <a:ext cx="3466832" cy="1185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treba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uradi,</a:t>
            </a:r>
          </a:p>
          <a:p>
            <a:pPr marL="0" marR="0">
              <a:lnSpc>
                <a:spcPts val="2266"/>
              </a:lnSpc>
              <a:spcBef>
                <a:spcPts val="1117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kako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treba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</a:p>
          <a:p>
            <a:pPr marL="0" marR="0">
              <a:lnSpc>
                <a:spcPts val="2266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šta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nipošto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smije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2188547"/>
            <a:ext cx="8310864" cy="1156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Učenik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oponaša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1.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radni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korak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(stezanje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radnog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komada)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i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objašnjava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RNCVC+Arial-BoldMT"/>
                <a:cs typeface="RRNCVC+Arial-BoldMT"/>
              </a:rPr>
              <a:t>ga.</a:t>
            </a:r>
          </a:p>
          <a:p>
            <a:pPr marL="0" marR="0">
              <a:lnSpc>
                <a:spcPts val="2081"/>
              </a:lnSpc>
              <a:spcBef>
                <a:spcPts val="1217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818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Nakon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toga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mentor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oponaša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radni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korak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tome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objasni:</a:t>
            </a:r>
          </a:p>
          <a:p>
            <a:pPr marL="0" marR="0">
              <a:lnSpc>
                <a:spcPts val="2266"/>
              </a:lnSpc>
              <a:spcBef>
                <a:spcPts val="1037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Šta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treba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uraditi?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3448585"/>
            <a:ext cx="2717098" cy="325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treba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uraditi?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3878353"/>
            <a:ext cx="2666577" cy="325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Kako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treba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uraditi?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4308121"/>
            <a:ext cx="3669674" cy="325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JVVSBS+SymbolMT"/>
                <a:cs typeface="JVVSBS+SymbolMT"/>
              </a:rPr>
              <a:t></a:t>
            </a:r>
            <a:r>
              <a:rPr dirty="0" sz="1850" spc="41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Šta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nipošto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smije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uraditi?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40" y="4844955"/>
            <a:ext cx="5691112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b="1" u="sng">
                <a:solidFill>
                  <a:srgbClr val="000000"/>
                </a:solidFill>
                <a:latin typeface="RRNCVC+Arial-BoldMT"/>
                <a:cs typeface="RRNCVC+Arial-BoldMT"/>
              </a:rPr>
              <a:t>Koji</a:t>
            </a:r>
            <a:r>
              <a:rPr dirty="0" sz="1800" spc="48" b="1" u="sng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 u="sng">
                <a:solidFill>
                  <a:srgbClr val="000000"/>
                </a:solidFill>
                <a:latin typeface="RRNCVC+Arial-BoldMT"/>
                <a:cs typeface="RRNCVC+Arial-BoldMT"/>
              </a:rPr>
              <a:t>su</a:t>
            </a:r>
            <a:r>
              <a:rPr dirty="0" sz="1800" spc="47" b="1" u="sng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 u="sng">
                <a:solidFill>
                  <a:srgbClr val="000000"/>
                </a:solidFill>
                <a:latin typeface="RRNCVC+Arial-BoldMT"/>
                <a:cs typeface="RRNCVC+Arial-BoldMT"/>
              </a:rPr>
              <a:t>pozitivni</a:t>
            </a:r>
            <a:r>
              <a:rPr dirty="0" sz="1800" spc="48" b="1" u="sng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 u="sng">
                <a:solidFill>
                  <a:srgbClr val="000000"/>
                </a:solidFill>
                <a:latin typeface="RRNCVC+Arial-BoldMT"/>
                <a:cs typeface="RRNCVC+Arial-BoldMT"/>
              </a:rPr>
              <a:t>aspekti</a:t>
            </a:r>
            <a:r>
              <a:rPr dirty="0" sz="1800" spc="47" b="1" u="sng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 u="sng">
                <a:solidFill>
                  <a:srgbClr val="000000"/>
                </a:solidFill>
                <a:latin typeface="RRNCVC+Arial-BoldMT"/>
                <a:cs typeface="RRNCVC+Arial-BoldMT"/>
              </a:rPr>
              <a:t>četverostepene</a:t>
            </a:r>
            <a:r>
              <a:rPr dirty="0" sz="1800" spc="49" b="1" u="sng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 u="sng">
                <a:solidFill>
                  <a:srgbClr val="000000"/>
                </a:solidFill>
                <a:latin typeface="RRNCVC+Arial-BoldMT"/>
                <a:cs typeface="RRNCVC+Arial-BoldMT"/>
              </a:rPr>
              <a:t>metode?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5281821"/>
            <a:ext cx="9770782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Važna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prednost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četverostepene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metode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što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greške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prepoznaju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vrijeme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što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taj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5583573"/>
            <a:ext cx="523306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način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proces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rada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neće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usvojiti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pogrešan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način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19504"/>
            <a:ext cx="5549443" cy="1139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Iz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prakse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–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za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praksu</a:t>
            </a:r>
          </a:p>
          <a:p>
            <a:pPr marL="0" marR="0">
              <a:lnSpc>
                <a:spcPts val="2681"/>
              </a:lnSpc>
              <a:spcBef>
                <a:spcPts val="313"/>
              </a:spcBef>
              <a:spcAft>
                <a:spcPts val="0"/>
              </a:spcAft>
            </a:pP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Uvid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u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praktičnu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nastavu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u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kompaniji</a:t>
            </a:r>
          </a:p>
          <a:p>
            <a:pPr marL="0" marR="0">
              <a:lnSpc>
                <a:spcPts val="2681"/>
              </a:lnSpc>
              <a:spcBef>
                <a:spcPts val="313"/>
              </a:spcBef>
              <a:spcAft>
                <a:spcPts val="0"/>
              </a:spcAft>
            </a:pP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INOX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AJANOVIĆ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d.o.o.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u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400" b="1">
                <a:solidFill>
                  <a:srgbClr val="4472c4"/>
                </a:solidFill>
                <a:latin typeface="RRNCVC+Arial-BoldMT"/>
                <a:cs typeface="RRNCVC+Arial-BoldMT"/>
              </a:rPr>
              <a:t>Tešnju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41606"/>
            <a:ext cx="8996111" cy="819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Kako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u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praksi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izgleda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prvi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dan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učenika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praktičnoj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nastavi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kod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poslovnog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b0f0"/>
                </a:solidFill>
                <a:latin typeface="RRNCVC+Arial-BoldMT"/>
                <a:cs typeface="RRNCVC+Arial-BoldMT"/>
              </a:rPr>
              <a:t>subjekta?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77824"/>
            <a:ext cx="8209291" cy="11500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Prvi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organiziraju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tehnički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direktor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mentori,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nekoliko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koraka:</a:t>
            </a:r>
          </a:p>
          <a:p>
            <a:pPr marL="0" marR="0">
              <a:lnSpc>
                <a:spcPts val="2081"/>
              </a:lnSpc>
              <a:spcBef>
                <a:spcPts val="1109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Priprema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prvog</a:t>
            </a:r>
            <a:r>
              <a:rPr dirty="0" sz="1800" spc="47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dana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učenika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praktičnoj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nastavi:</a:t>
            </a:r>
          </a:p>
          <a:p>
            <a:pPr marL="0" marR="0">
              <a:lnSpc>
                <a:spcPts val="2081"/>
              </a:lnSpc>
              <a:spcBef>
                <a:spcPts val="1297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Kao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prvo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odredi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5440" y="3501610"/>
            <a:ext cx="5404115" cy="3155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TDFNNJ+CourierNewPSMT"/>
                <a:cs typeface="TDFNNJ+CourierNewPSMT"/>
              </a:rPr>
              <a:t>o</a:t>
            </a:r>
            <a:r>
              <a:rPr dirty="0" sz="1850" spc="67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kompaniji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će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preuzeti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pozdravljanje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5440" y="3880578"/>
            <a:ext cx="8909315" cy="3155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TDFNNJ+CourierNewPSMT"/>
                <a:cs typeface="TDFNNJ+CourierNewPSMT"/>
              </a:rPr>
              <a:t>o</a:t>
            </a:r>
            <a:r>
              <a:rPr dirty="0" sz="1850" spc="67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će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biti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kontakt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osoba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novog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tokom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njegovog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prvog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praktičnoj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1190" y="4196046"/>
            <a:ext cx="545976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nastavi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objasniti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sve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formalnosti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ostala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pitanja.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4575014"/>
            <a:ext cx="9200118" cy="827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TDFNNJ+CourierNewPSMT"/>
                <a:cs typeface="TDFNNJ+CourierNewPSMT"/>
              </a:rPr>
              <a:t>o</a:t>
            </a:r>
            <a:r>
              <a:rPr dirty="0" sz="1850" spc="67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kako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kada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će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obaviti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poduka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zaštiti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radu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zdravstvenoj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zaštiti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učenika.</a:t>
            </a:r>
          </a:p>
          <a:p>
            <a:pPr marL="0" marR="0">
              <a:lnSpc>
                <a:spcPts val="2081"/>
              </a:lnSpc>
              <a:spcBef>
                <a:spcPts val="1911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Doček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pozdravljanje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učenika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2085"/>
            <a:ext cx="614932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b0f0"/>
                </a:solidFill>
                <a:latin typeface="BIUBOM+CenturyGothic-Bold"/>
                <a:cs typeface="BIUBOM+CenturyGothic-Bold"/>
              </a:rPr>
              <a:t>INOX</a:t>
            </a:r>
            <a:r>
              <a:rPr dirty="0" sz="4000" b="1">
                <a:solidFill>
                  <a:srgbClr val="00b0f0"/>
                </a:solidFill>
                <a:latin typeface="BIUBOM+CenturyGothic-Bold"/>
                <a:cs typeface="BIUBOM+CenturyGothic-Bold"/>
              </a:rPr>
              <a:t> </a:t>
            </a:r>
            <a:r>
              <a:rPr dirty="0" sz="4000" b="1">
                <a:solidFill>
                  <a:srgbClr val="00b0f0"/>
                </a:solidFill>
                <a:latin typeface="BIUBOM+CenturyGothic-Bold"/>
                <a:cs typeface="BIUBOM+CenturyGothic-Bold"/>
              </a:rPr>
              <a:t>AJANOVIĆ</a:t>
            </a:r>
            <a:r>
              <a:rPr dirty="0" sz="4000" b="1">
                <a:solidFill>
                  <a:srgbClr val="00b0f0"/>
                </a:solidFill>
                <a:latin typeface="BIUBOM+CenturyGothic-Bold"/>
                <a:cs typeface="BIUBOM+CenturyGothic-Bold"/>
              </a:rPr>
              <a:t> </a:t>
            </a:r>
            <a:r>
              <a:rPr dirty="0" sz="4000" b="1">
                <a:solidFill>
                  <a:srgbClr val="00b0f0"/>
                </a:solidFill>
                <a:latin typeface="BIUBOM+CenturyGothic-Bold"/>
                <a:cs typeface="BIUBOM+CenturyGothic-Bold"/>
              </a:rPr>
              <a:t>TEŠANJ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6106126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INOX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AJANOVIĆ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TEŠANJ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43803"/>
            <a:ext cx="3750418" cy="292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750" spc="3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Upoznavanje</a:t>
            </a:r>
            <a:r>
              <a:rPr dirty="0" sz="1700" spc="46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kompanije</a:t>
            </a:r>
            <a:r>
              <a:rPr dirty="0" sz="1700" spc="46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44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pogona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2603238"/>
            <a:ext cx="10027884" cy="1496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750" spc="3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</a:t>
            </a:r>
            <a:r>
              <a:rPr dirty="0" sz="1700" spc="39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sljedećem</a:t>
            </a:r>
            <a:r>
              <a:rPr dirty="0" sz="1700" spc="43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koraku</a:t>
            </a:r>
            <a:r>
              <a:rPr dirty="0" sz="1700" spc="41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  <a:r>
              <a:rPr dirty="0" sz="1700" spc="409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sve</a:t>
            </a:r>
            <a:r>
              <a:rPr dirty="0" sz="1700" spc="41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osobe</a:t>
            </a:r>
            <a:r>
              <a:rPr dirty="0" sz="1700" spc="41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zadužene</a:t>
            </a:r>
            <a:r>
              <a:rPr dirty="0" sz="1700" spc="41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za</a:t>
            </a:r>
            <a:r>
              <a:rPr dirty="0" sz="1700" spc="40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rad</a:t>
            </a:r>
            <a:r>
              <a:rPr dirty="0" sz="1700" spc="40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sa</a:t>
            </a:r>
            <a:r>
              <a:rPr dirty="0" sz="1700" spc="409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učenikom</a:t>
            </a:r>
            <a:r>
              <a:rPr dirty="0" sz="1700" spc="42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upoznaju</a:t>
            </a:r>
            <a:r>
              <a:rPr dirty="0" sz="1700" spc="41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</a:t>
            </a:r>
            <a:r>
              <a:rPr dirty="0" sz="1700" spc="40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njim,</a:t>
            </a:r>
            <a:r>
              <a:rPr dirty="0" sz="1700" spc="41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te</a:t>
            </a:r>
            <a:r>
              <a:rPr dirty="0" sz="1700" spc="40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mu</a:t>
            </a:r>
          </a:p>
          <a:p>
            <a:pPr marL="18288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objašnjavaju</a:t>
            </a:r>
            <a:r>
              <a:rPr dirty="0" sz="1700" spc="399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radne</a:t>
            </a:r>
            <a:r>
              <a:rPr dirty="0" sz="1700" spc="37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procese</a:t>
            </a:r>
            <a:r>
              <a:rPr dirty="0" sz="1700" spc="38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</a:t>
            </a:r>
            <a:r>
              <a:rPr dirty="0" sz="1700" spc="359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pogonu,</a:t>
            </a:r>
            <a:r>
              <a:rPr dirty="0" sz="1700" spc="36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sam</a:t>
            </a:r>
            <a:r>
              <a:rPr dirty="0" sz="1700" spc="37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pogon,</a:t>
            </a:r>
            <a:r>
              <a:rPr dirty="0" sz="1700" spc="36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kao</a:t>
            </a:r>
            <a:r>
              <a:rPr dirty="0" sz="1700" spc="37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36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plan</a:t>
            </a:r>
            <a:r>
              <a:rPr dirty="0" sz="1700" spc="37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36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način</a:t>
            </a:r>
            <a:r>
              <a:rPr dirty="0" sz="1700" spc="37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izvođenja</a:t>
            </a:r>
            <a:r>
              <a:rPr dirty="0" sz="1700" spc="38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praktične</a:t>
            </a:r>
          </a:p>
          <a:p>
            <a:pPr marL="182880" marR="0">
              <a:lnSpc>
                <a:spcPts val="1899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nastave.</a:t>
            </a:r>
            <a:r>
              <a:rPr dirty="0" sz="1700" spc="11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Da</a:t>
            </a:r>
            <a:r>
              <a:rPr dirty="0" sz="1700" spc="8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bi</a:t>
            </a:r>
            <a:r>
              <a:rPr dirty="0" sz="1700" spc="9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učenik</a:t>
            </a:r>
            <a:r>
              <a:rPr dirty="0" sz="1700" spc="10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od</a:t>
            </a:r>
            <a:r>
              <a:rPr dirty="0" sz="1700" spc="8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prvog</a:t>
            </a:r>
            <a:r>
              <a:rPr dirty="0" sz="1700" spc="9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dana</a:t>
            </a:r>
            <a:r>
              <a:rPr dirty="0" sz="1700" spc="9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znao</a:t>
            </a:r>
            <a:r>
              <a:rPr dirty="0" sz="1700" spc="9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spc="9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šta</a:t>
            </a:r>
            <a:r>
              <a:rPr dirty="0" sz="1700" spc="9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treba</a:t>
            </a:r>
            <a:r>
              <a:rPr dirty="0" sz="1700" spc="9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da</a:t>
            </a:r>
            <a:r>
              <a:rPr dirty="0" sz="1700" spc="9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obrati</a:t>
            </a:r>
            <a:r>
              <a:rPr dirty="0" sz="1700" spc="9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pažnju</a:t>
            </a:r>
            <a:r>
              <a:rPr dirty="0" sz="1700" spc="9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prilikom</a:t>
            </a:r>
            <a:r>
              <a:rPr dirty="0" sz="1700" spc="10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rada,</a:t>
            </a:r>
            <a:r>
              <a:rPr dirty="0" sz="1700" spc="1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veoma</a:t>
            </a:r>
          </a:p>
          <a:p>
            <a:pPr marL="182880" marR="0">
              <a:lnSpc>
                <a:spcPts val="1899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važan</a:t>
            </a:r>
            <a:r>
              <a:rPr dirty="0" sz="1700" spc="3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korak</a:t>
            </a:r>
            <a:r>
              <a:rPr dirty="0" sz="1700" spc="4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je</a:t>
            </a:r>
            <a:r>
              <a:rPr dirty="0" sz="1700" spc="3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da</a:t>
            </a:r>
            <a:r>
              <a:rPr dirty="0" sz="1700" spc="3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  <a:r>
              <a:rPr dirty="0" sz="1700" spc="3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upozna</a:t>
            </a:r>
            <a:r>
              <a:rPr dirty="0" sz="1700" spc="3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sa</a:t>
            </a:r>
            <a:r>
              <a:rPr dirty="0" sz="1700" spc="3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propisima</a:t>
            </a:r>
            <a:r>
              <a:rPr dirty="0" sz="1700" spc="4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</a:t>
            </a:r>
            <a:r>
              <a:rPr dirty="0" sz="1700" spc="2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zaštiti</a:t>
            </a:r>
            <a:r>
              <a:rPr dirty="0" sz="1700" spc="3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spc="3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radu</a:t>
            </a:r>
            <a:r>
              <a:rPr dirty="0" sz="1700" spc="3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2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zdravstvenoj</a:t>
            </a:r>
            <a:r>
              <a:rPr dirty="0" sz="1700" spc="5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zaštiti</a:t>
            </a:r>
            <a:r>
              <a:rPr dirty="0" sz="1700" spc="3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kojih</a:t>
            </a:r>
            <a:r>
              <a:rPr dirty="0" sz="1700" spc="3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  <a:r>
              <a:rPr dirty="0" sz="1700" spc="3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mora</a:t>
            </a:r>
          </a:p>
          <a:p>
            <a:pPr marL="182880" marR="0">
              <a:lnSpc>
                <a:spcPts val="1899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pridržavati</a:t>
            </a:r>
            <a:r>
              <a:rPr dirty="0" sz="1700" spc="1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</a:t>
            </a:r>
            <a:r>
              <a:rPr dirty="0" sz="1700" spc="7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pogonu.</a:t>
            </a:r>
            <a:r>
              <a:rPr dirty="0" sz="1700" spc="8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To</a:t>
            </a:r>
            <a:r>
              <a:rPr dirty="0" sz="1700" spc="-4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znanje</a:t>
            </a:r>
            <a:r>
              <a:rPr dirty="0" sz="1700" spc="9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će</a:t>
            </a:r>
            <a:r>
              <a:rPr dirty="0" sz="1700" spc="8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pomoći</a:t>
            </a:r>
            <a:r>
              <a:rPr dirty="0" sz="1700" spc="8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učeniku</a:t>
            </a:r>
            <a:r>
              <a:rPr dirty="0" sz="1700" spc="9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da</a:t>
            </a:r>
            <a:r>
              <a:rPr dirty="0" sz="1700" spc="8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  <a:r>
              <a:rPr dirty="0" sz="1700" spc="8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ponaša</a:t>
            </a:r>
            <a:r>
              <a:rPr dirty="0" sz="1700" spc="9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odgovorno</a:t>
            </a:r>
            <a:r>
              <a:rPr dirty="0" sz="1700" spc="8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8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spc="8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taj</a:t>
            </a:r>
            <a:r>
              <a:rPr dirty="0" sz="1700" spc="8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način</a:t>
            </a:r>
            <a:r>
              <a:rPr dirty="0" sz="1700" spc="9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</a:p>
          <a:p>
            <a:pPr marL="182880" marR="0">
              <a:lnSpc>
                <a:spcPts val="1899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mogu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spriječiti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eventualne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nezgode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ozljede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radu.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4280349"/>
            <a:ext cx="6376843" cy="292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700" spc="39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50" spc="3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Opća</a:t>
            </a:r>
            <a:r>
              <a:rPr dirty="0" sz="1700" spc="46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poduka</a:t>
            </a:r>
            <a:r>
              <a:rPr dirty="0" sz="1700" spc="47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spc="47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temu</a:t>
            </a:r>
            <a:r>
              <a:rPr dirty="0" sz="1700" spc="44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zaštite</a:t>
            </a:r>
            <a:r>
              <a:rPr dirty="0" sz="1700" spc="46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spc="47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radu</a:t>
            </a:r>
            <a:r>
              <a:rPr dirty="0" sz="1700" spc="45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44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zdravstvene</a:t>
            </a:r>
            <a:r>
              <a:rPr dirty="0" sz="1700" spc="46" b="1" u="sng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 u="sng">
                <a:solidFill>
                  <a:srgbClr val="00b0f0"/>
                </a:solidFill>
                <a:latin typeface="RRNCVC+Arial-BoldMT"/>
                <a:cs typeface="RRNCVC+Arial-BoldMT"/>
              </a:rPr>
              <a:t>zaštite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40" y="4739784"/>
            <a:ext cx="10027370" cy="10099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750" spc="3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Važno</a:t>
            </a:r>
            <a:r>
              <a:rPr dirty="0" sz="1700" spc="7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je</a:t>
            </a:r>
            <a:r>
              <a:rPr dirty="0" sz="1700" spc="17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16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da</a:t>
            </a:r>
            <a:r>
              <a:rPr dirty="0" sz="1700" spc="16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  <a:r>
              <a:rPr dirty="0" sz="1700" spc="17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učenik</a:t>
            </a:r>
            <a:r>
              <a:rPr dirty="0" sz="1700" spc="18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prvi</a:t>
            </a:r>
            <a:r>
              <a:rPr dirty="0" sz="1700" spc="17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dan</a:t>
            </a:r>
            <a:r>
              <a:rPr dirty="0" sz="1700" spc="16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koji</a:t>
            </a:r>
            <a:r>
              <a:rPr dirty="0" sz="1700" spc="17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provodi</a:t>
            </a:r>
            <a:r>
              <a:rPr dirty="0" sz="1700" spc="17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spc="16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praktičnoj</a:t>
            </a:r>
            <a:r>
              <a:rPr dirty="0" sz="1700" spc="18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nastavi</a:t>
            </a:r>
            <a:r>
              <a:rPr dirty="0" sz="1700" spc="18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ne</a:t>
            </a:r>
            <a:r>
              <a:rPr dirty="0" sz="1700" spc="16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preoptereti</a:t>
            </a:r>
            <a:r>
              <a:rPr dirty="0" sz="1700" spc="17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sa</a:t>
            </a:r>
            <a:r>
              <a:rPr dirty="0" sz="1700" spc="17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previše</a:t>
            </a:r>
          </a:p>
          <a:p>
            <a:pPr marL="18288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informacija,</a:t>
            </a:r>
            <a:r>
              <a:rPr dirty="0" sz="1700" spc="10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zbog</a:t>
            </a:r>
            <a:r>
              <a:rPr dirty="0" sz="1700" spc="7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toga</a:t>
            </a:r>
            <a:r>
              <a:rPr dirty="0" sz="1700" spc="7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mu</a:t>
            </a:r>
            <a:r>
              <a:rPr dirty="0" sz="1700" spc="74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  <a:r>
              <a:rPr dirty="0" sz="1700" spc="8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prvo</a:t>
            </a:r>
            <a:r>
              <a:rPr dirty="0" sz="1700" spc="8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pokaže</a:t>
            </a:r>
            <a:r>
              <a:rPr dirty="0" sz="1700" spc="89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cijeli</a:t>
            </a:r>
            <a:r>
              <a:rPr dirty="0" sz="1700" spc="99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pogon</a:t>
            </a:r>
            <a:r>
              <a:rPr dirty="0" sz="1700" spc="7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tokom</a:t>
            </a:r>
            <a:r>
              <a:rPr dirty="0" sz="1700" spc="7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obilaska</a:t>
            </a:r>
            <a:r>
              <a:rPr dirty="0" sz="1700" spc="102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</a:t>
            </a:r>
            <a:r>
              <a:rPr dirty="0" sz="1700" spc="7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sklopu</a:t>
            </a:r>
            <a:r>
              <a:rPr dirty="0" sz="1700" spc="8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kojeg</a:t>
            </a:r>
            <a:r>
              <a:rPr dirty="0" sz="1700" spc="87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mentor</a:t>
            </a:r>
          </a:p>
          <a:p>
            <a:pPr marL="182880" marR="0">
              <a:lnSpc>
                <a:spcPts val="1899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također</a:t>
            </a:r>
            <a:r>
              <a:rPr dirty="0" sz="1700" spc="63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održi</a:t>
            </a:r>
            <a:r>
              <a:rPr dirty="0" sz="1700" spc="62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spc="619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prvu,</a:t>
            </a:r>
            <a:r>
              <a:rPr dirty="0" sz="1700" spc="62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opću</a:t>
            </a:r>
            <a:r>
              <a:rPr dirty="0" sz="1700" spc="62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poduku</a:t>
            </a:r>
            <a:r>
              <a:rPr dirty="0" sz="1700" spc="62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</a:t>
            </a:r>
            <a:r>
              <a:rPr dirty="0" sz="1700" spc="615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zaštiti</a:t>
            </a:r>
            <a:r>
              <a:rPr dirty="0" sz="1700" spc="62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  <a:r>
              <a:rPr dirty="0" sz="1700" spc="623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radu.</a:t>
            </a:r>
            <a:r>
              <a:rPr dirty="0" sz="1700" spc="62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Pri</a:t>
            </a:r>
            <a:r>
              <a:rPr dirty="0" sz="1700" spc="628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tome</a:t>
            </a:r>
            <a:r>
              <a:rPr dirty="0" sz="1700" spc="621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se</a:t>
            </a:r>
            <a:r>
              <a:rPr dirty="0" sz="1700" spc="62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učeniku</a:t>
            </a:r>
            <a:r>
              <a:rPr dirty="0" sz="1700" spc="63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ukazuje</a:t>
            </a:r>
            <a:r>
              <a:rPr dirty="0" sz="1700" spc="636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na</a:t>
            </a:r>
          </a:p>
          <a:p>
            <a:pPr marL="182880" marR="0">
              <a:lnSpc>
                <a:spcPts val="1899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specifičnosti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pogona,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te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moguće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izvore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nezgoda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i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700" b="1">
                <a:solidFill>
                  <a:srgbClr val="00b0f0"/>
                </a:solidFill>
                <a:latin typeface="RRNCVC+Arial-BoldMT"/>
                <a:cs typeface="RRNCVC+Arial-BoldMT"/>
              </a:rPr>
              <a:t>ozljeda.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90978" y="2410727"/>
            <a:ext cx="3759289" cy="1116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Tokom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obilaska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također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pokazuje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mjesto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kojem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nalazi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kutija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prve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pomoći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aparat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gašenje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požara.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0978" y="3508007"/>
            <a:ext cx="3974169" cy="27623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dobija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potrebnu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ličnu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zaštitnu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opremu(zaštitne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naočale,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slučaju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duge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mrežica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kosu,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radi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sprječavanja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mašina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zahvati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kosu,</a:t>
            </a:r>
          </a:p>
          <a:p>
            <a:pPr marL="635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što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užu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zaštitnu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odjeću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koja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pokriva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cijelo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tijelo,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radi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zaštite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kože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vrućih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strugotina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kako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bi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spriječio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rizik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neki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dio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tijela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zahvati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mašina,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zaštitne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cipele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integriranim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čeličnim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vrhom)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2164955"/>
            <a:ext cx="7599688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Poduka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  <a:r>
              <a:rPr dirty="0" sz="1800" spc="47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rad</a:t>
            </a:r>
            <a:r>
              <a:rPr dirty="0" sz="1800" spc="47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radnom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mjestu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prije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početka</a:t>
            </a:r>
            <a:r>
              <a:rPr dirty="0" sz="1800" spc="49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upotrebe</a:t>
            </a:r>
            <a:r>
              <a:rPr dirty="0" sz="1800" spc="50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stubne</a:t>
            </a:r>
            <a:r>
              <a:rPr dirty="0" sz="1800" spc="46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ROQQAO+ArialMT"/>
                <a:cs typeface="ROQQAO+ArialMT"/>
              </a:rPr>
              <a:t>bušilice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666147"/>
            <a:ext cx="9543553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Mentor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pokazuje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učeniku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njegovo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radno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mjesto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objašnjava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posebne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izvore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opasnosti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951440"/>
            <a:ext cx="968990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daje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upute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korištenje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stubne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bušilice,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te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pokazuje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uputstvo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  <a:r>
              <a:rPr dirty="0" sz="18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bezbjedan</a:t>
            </a:r>
            <a:r>
              <a:rPr dirty="0" sz="18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rad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bušilici.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3457095"/>
            <a:ext cx="235802" cy="302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549582"/>
            <a:ext cx="9747443" cy="1203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73" b="1">
                <a:solidFill>
                  <a:srgbClr val="0070c0"/>
                </a:solidFill>
                <a:latin typeface="RRNCVC+Arial-BoldMT"/>
                <a:cs typeface="RRNCVC+Arial-BoldMT"/>
              </a:rPr>
              <a:t>Iz</a:t>
            </a:r>
            <a:r>
              <a:rPr dirty="0" sz="2800" spc="75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4" b="1">
                <a:solidFill>
                  <a:srgbClr val="0070c0"/>
                </a:solidFill>
                <a:latin typeface="RRNCVC+Arial-BoldMT"/>
                <a:cs typeface="RRNCVC+Arial-BoldMT"/>
              </a:rPr>
              <a:t>prakse</a:t>
            </a:r>
            <a:r>
              <a:rPr dirty="0" sz="2800" spc="73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RRNCVC+Arial-BoldMT"/>
                <a:cs typeface="RRNCVC+Arial-BoldMT"/>
              </a:rPr>
              <a:t>–</a:t>
            </a:r>
            <a:r>
              <a:rPr dirty="0" sz="2800" spc="147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5" b="1">
                <a:solidFill>
                  <a:srgbClr val="0070c0"/>
                </a:solidFill>
                <a:latin typeface="RRNCVC+Arial-BoldMT"/>
                <a:cs typeface="RRNCVC+Arial-BoldMT"/>
              </a:rPr>
              <a:t>za</a:t>
            </a:r>
            <a:r>
              <a:rPr dirty="0" sz="2800" spc="72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4" b="1">
                <a:solidFill>
                  <a:srgbClr val="0070c0"/>
                </a:solidFill>
                <a:latin typeface="RRNCVC+Arial-BoldMT"/>
                <a:cs typeface="RRNCVC+Arial-BoldMT"/>
              </a:rPr>
              <a:t>praksu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spc="74" b="1">
                <a:solidFill>
                  <a:srgbClr val="0070c0"/>
                </a:solidFill>
                <a:latin typeface="RRNCVC+Arial-BoldMT"/>
                <a:cs typeface="RRNCVC+Arial-BoldMT"/>
              </a:rPr>
              <a:t>Uvid</a:t>
            </a:r>
            <a:r>
              <a:rPr dirty="0" sz="2800" spc="70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RRNCVC+Arial-BoldMT"/>
                <a:cs typeface="RRNCVC+Arial-BoldMT"/>
              </a:rPr>
              <a:t>u</a:t>
            </a:r>
            <a:r>
              <a:rPr dirty="0" sz="2800" spc="145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4" b="1">
                <a:solidFill>
                  <a:srgbClr val="0070c0"/>
                </a:solidFill>
                <a:latin typeface="RRNCVC+Arial-BoldMT"/>
                <a:cs typeface="RRNCVC+Arial-BoldMT"/>
              </a:rPr>
              <a:t>praktičnu</a:t>
            </a:r>
            <a:r>
              <a:rPr dirty="0" sz="2800" spc="70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4" b="1">
                <a:solidFill>
                  <a:srgbClr val="0070c0"/>
                </a:solidFill>
                <a:latin typeface="RRNCVC+Arial-BoldMT"/>
                <a:cs typeface="RRNCVC+Arial-BoldMT"/>
              </a:rPr>
              <a:t>nastavu</a:t>
            </a:r>
            <a:r>
              <a:rPr dirty="0" sz="2800" spc="70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RRNCVC+Arial-BoldMT"/>
                <a:cs typeface="RRNCVC+Arial-BoldMT"/>
              </a:rPr>
              <a:t>u</a:t>
            </a:r>
            <a:r>
              <a:rPr dirty="0" sz="2800" spc="145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3" b="1">
                <a:solidFill>
                  <a:srgbClr val="0070c0"/>
                </a:solidFill>
                <a:latin typeface="RRNCVC+Arial-BoldMT"/>
                <a:cs typeface="RRNCVC+Arial-BoldMT"/>
              </a:rPr>
              <a:t>kompaniji</a:t>
            </a:r>
            <a:r>
              <a:rPr dirty="0" sz="2800" spc="72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4" b="1">
                <a:solidFill>
                  <a:srgbClr val="0070c0"/>
                </a:solidFill>
                <a:latin typeface="RRNCVC+Arial-BoldMT"/>
                <a:cs typeface="RRNCVC+Arial-BoldMT"/>
              </a:rPr>
              <a:t>Saračević</a:t>
            </a:r>
            <a:r>
              <a:rPr dirty="0" sz="2800" spc="73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3" b="1">
                <a:solidFill>
                  <a:srgbClr val="0070c0"/>
                </a:solidFill>
                <a:latin typeface="RRNCVC+Arial-BoldMT"/>
                <a:cs typeface="RRNCVC+Arial-BoldMT"/>
              </a:rPr>
              <a:t>d.o.o.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RRNCVC+Arial-BoldMT"/>
                <a:cs typeface="RRNCVC+Arial-BoldMT"/>
              </a:rPr>
              <a:t>u</a:t>
            </a:r>
            <a:r>
              <a:rPr dirty="0" sz="2800" spc="145" b="1">
                <a:solidFill>
                  <a:srgbClr val="0070c0"/>
                </a:solidFill>
                <a:latin typeface="RRNCVC+Arial-BoldMT"/>
                <a:cs typeface="RRNCVC+Arial-BoldMT"/>
              </a:rPr>
              <a:t> </a:t>
            </a:r>
            <a:r>
              <a:rPr dirty="0" sz="2800" spc="73" b="1">
                <a:solidFill>
                  <a:srgbClr val="0070c0"/>
                </a:solidFill>
                <a:latin typeface="RRNCVC+Arial-BoldMT"/>
                <a:cs typeface="RRNCVC+Arial-BoldMT"/>
              </a:rPr>
              <a:t>Tešnju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619030"/>
            <a:ext cx="8965137" cy="141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Posjete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kroz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Projekat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“Unapređenje</a:t>
            </a:r>
          </a:p>
          <a:p>
            <a:pPr marL="0" marR="0">
              <a:lnSpc>
                <a:spcPts val="3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zakonodavnog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okvira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za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integraciju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dualno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organizovanog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stručnog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obrazovanje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3200">
                <a:solidFill>
                  <a:srgbClr val="00b0f0"/>
                </a:solidFill>
                <a:latin typeface="BOMCDO+CenturyGothic"/>
                <a:cs typeface="BOMCDO+CenturyGothic"/>
              </a:rPr>
              <a:t>ZDK”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28502"/>
            <a:ext cx="9703009" cy="2820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650" spc="-162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Kroz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projektnu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aktivnost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saradnja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dva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mjesta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učenja,</a:t>
            </a:r>
          </a:p>
          <a:p>
            <a:pPr marL="18288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realizovano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je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preko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30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posjeta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poslovnih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subjekata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sa</a:t>
            </a:r>
          </a:p>
          <a:p>
            <a:pPr marL="18288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područja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ZDK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(Inox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Ajanović,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Mann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Hummel,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Pobjeda</a:t>
            </a:r>
          </a:p>
          <a:p>
            <a:pPr marL="18288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Tešanj,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Saračević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Tešanj,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Imaco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Systemtechnik,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Artisan</a:t>
            </a:r>
          </a:p>
          <a:p>
            <a:pPr marL="182880" marR="0">
              <a:lnSpc>
                <a:spcPts val="31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Tešanj,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Arteco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Tešanj,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Melik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group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Visoko,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Alma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Ras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Visoko,</a:t>
            </a:r>
          </a:p>
          <a:p>
            <a:pPr marL="18288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Automatic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servis,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Empress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Zenica,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RM-LH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Zenica,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ZIM</a:t>
            </a:r>
            <a:r>
              <a:rPr dirty="0" sz="2600" spc="-561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,</a:t>
            </a:r>
          </a:p>
          <a:p>
            <a:pPr marL="18288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Zavidovići…)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5016482"/>
            <a:ext cx="9631965" cy="458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650" spc="-162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Sve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posjete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su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realizovane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u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organizaciji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Privredne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 spc="20">
                <a:solidFill>
                  <a:srgbClr val="000000"/>
                </a:solidFill>
                <a:latin typeface="BOMCDO+CenturyGothic"/>
                <a:cs typeface="BOMCDO+CenturyGothic"/>
              </a:rPr>
              <a:t>komore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5412722"/>
            <a:ext cx="5271839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ZDK</a:t>
            </a:r>
            <a:r>
              <a:rPr dirty="0" sz="2600" spc="15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i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njemačke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organizacije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BOMCDO+CenturyGothic"/>
                <a:cs typeface="BOMCDO+CenturyGothic"/>
              </a:rPr>
              <a:t>GIZ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52084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Učenički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radni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nalog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77824"/>
            <a:ext cx="10000434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b0f0"/>
                </a:solidFill>
                <a:latin typeface="RRNCVC+Arial-BoldMT"/>
                <a:cs typeface="RRNCVC+Arial-BoldMT"/>
              </a:rPr>
              <a:t>učenički</a:t>
            </a:r>
            <a:r>
              <a:rPr dirty="0" sz="1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b0f0"/>
                </a:solidFill>
                <a:latin typeface="RRNCVC+Arial-BoldMT"/>
                <a:cs typeface="RRNCVC+Arial-BoldMT"/>
              </a:rPr>
              <a:t>radni</a:t>
            </a:r>
            <a:r>
              <a:rPr dirty="0" sz="1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800" b="1">
                <a:solidFill>
                  <a:srgbClr val="00b0f0"/>
                </a:solidFill>
                <a:latin typeface="RRNCVC+Arial-BoldMT"/>
                <a:cs typeface="RRNCVC+Arial-BoldMT"/>
              </a:rPr>
              <a:t>nalog-</a:t>
            </a:r>
            <a:r>
              <a:rPr dirty="0" sz="1800" b="1">
                <a:solidFill>
                  <a:srgbClr val="00b0f0"/>
                </a:solidFill>
                <a:latin typeface="RRNCVC+Arial-BoldMT"/>
                <a:cs typeface="RRNCVC+Arial-BoldMT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povezuje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učenje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zbog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toga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je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posebno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pogodan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za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učenje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kroz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479575"/>
            <a:ext cx="54631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2895627"/>
            <a:ext cx="9301920" cy="896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Mentor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priprema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učenički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radni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nalog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(polazište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je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realni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radni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nalog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firmi</a:t>
            </a:r>
            <a:r>
              <a:rPr dirty="0" sz="1800" spc="54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Saračević),</a:t>
            </a:r>
          </a:p>
          <a:p>
            <a:pPr marL="182880" marR="0">
              <a:lnSpc>
                <a:spcPts val="201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obuhvata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dovoljno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radnji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tipičnih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za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zanimanje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CNC</a:t>
            </a:r>
            <a:r>
              <a:rPr dirty="0" sz="1800" spc="52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operater,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učenik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treba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imati</a:t>
            </a:r>
            <a:r>
              <a:rPr dirty="0" sz="1800" spc="51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dovoljno</a:t>
            </a:r>
          </a:p>
          <a:p>
            <a:pPr marL="182880" marR="0">
              <a:lnSpc>
                <a:spcPts val="2010"/>
              </a:lnSpc>
              <a:spcBef>
                <a:spcPts val="315"/>
              </a:spcBef>
              <a:spcAft>
                <a:spcPts val="0"/>
              </a:spcAft>
            </a:pP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vremena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da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zadatak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obavi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samostalno.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40" y="3915183"/>
            <a:ext cx="9353281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Radni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nalog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se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podijeli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na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pojedinačne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radnje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(potrebna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dokumentacija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radna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sredstva);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4331235"/>
            <a:ext cx="9251397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Mentor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provjerava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li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je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učenik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dobro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razumio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radni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nalog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i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način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njegovog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provođenja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4632987"/>
            <a:ext cx="675684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(učeniku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daje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mogućnost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da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još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jednom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sve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samostalno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pojasni).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240" y="5049039"/>
            <a:ext cx="5046992" cy="722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Samostalno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provođenje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od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strane</a:t>
            </a:r>
            <a:r>
              <a:rPr dirty="0" sz="1800" spc="49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učenika</a:t>
            </a:r>
          </a:p>
          <a:p>
            <a:pPr marL="0" marR="0">
              <a:lnSpc>
                <a:spcPts val="2081"/>
              </a:lnSpc>
              <a:spcBef>
                <a:spcPts val="1109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Predstavljanje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rezultata</a:t>
            </a:r>
            <a:r>
              <a:rPr dirty="0" sz="1800" spc="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rada</a:t>
            </a:r>
            <a:r>
              <a:rPr dirty="0" sz="1800" spc="47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učenika</a:t>
            </a:r>
            <a:r>
              <a:rPr dirty="0" sz="1800" spc="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f0"/>
                </a:solidFill>
                <a:latin typeface="ROQQAO+ArialMT"/>
                <a:cs typeface="ROQQAO+ArialMT"/>
              </a:rPr>
              <a:t>mentoru.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16009"/>
            <a:ext cx="9447851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SA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PRAKTIČNE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NASTAVE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(step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by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step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radni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nalog)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16009"/>
            <a:ext cx="9319834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UVID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SIMPOZIJ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PRIVREDNE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KOMORE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ZDK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60515"/>
            <a:ext cx="7838744" cy="491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850" spc="-28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“Svjetionici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dualno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organizovanog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stručnog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629907"/>
            <a:ext cx="354869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obrazovanje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ZDK”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3213599"/>
            <a:ext cx="9072338" cy="491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850" spc="-28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Održan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23.02.2023.godine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prostorijama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Privredne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3682991"/>
            <a:ext cx="231973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komora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ZDK;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4266683"/>
            <a:ext cx="8873274" cy="491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850" spc="-28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Organizacija,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koordiniranje,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moderacija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Privredna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4736076"/>
            <a:ext cx="231973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komora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ZDK;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240" y="5319767"/>
            <a:ext cx="3441847" cy="491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850" spc="-28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55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učesnika,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odziv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16009"/>
            <a:ext cx="9319834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UVID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SIMPOZIJ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PRIVREDNE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KOMORE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ZDK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60515"/>
            <a:ext cx="9990964" cy="1412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850" spc="-28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6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kompanija,”svjetionika”(Mann-Hummel,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Inox-Ajanović,</a:t>
            </a:r>
          </a:p>
          <a:p>
            <a:pPr marL="182880" marR="0">
              <a:lnSpc>
                <a:spcPts val="3433"/>
              </a:lnSpc>
              <a:spcBef>
                <a:spcPts val="179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Pobjeda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Tešanj,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Saračević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Tešanj,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Eastern-mining,</a:t>
            </a:r>
          </a:p>
          <a:p>
            <a:pPr marL="182880" marR="0">
              <a:lnSpc>
                <a:spcPts val="3433"/>
              </a:lnSpc>
              <a:spcBef>
                <a:spcPts val="262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Artisan)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3682991"/>
            <a:ext cx="9447925" cy="491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850" spc="-28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Uručena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priznanja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za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doprinos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oblasti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saradnje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dva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4152383"/>
            <a:ext cx="269417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mjesta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učenja;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40" y="4736076"/>
            <a:ext cx="8963172" cy="491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850" spc="-283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Učenici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MSŠ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Zenica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bili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su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zaduženi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za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organizaciju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5205467"/>
            <a:ext cx="195262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cateringa.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1091748"/>
            <a:ext cx="249817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3503513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3503513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3503513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3503513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2772271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2772271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Fotografije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16009"/>
            <a:ext cx="9309215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Cilj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projektne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aktivnosti: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saradnja</a:t>
            </a:r>
            <a:r>
              <a:rPr dirty="0" sz="4000" spc="2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dva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mjesta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učenja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65519"/>
            <a:ext cx="5126154" cy="1469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Promocija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projekta;</a:t>
            </a:r>
          </a:p>
          <a:p>
            <a:pPr marL="0" marR="0">
              <a:lnSpc>
                <a:spcPts val="4904"/>
              </a:lnSpc>
              <a:spcBef>
                <a:spcPts val="1090"/>
              </a:spcBef>
              <a:spcAft>
                <a:spcPts val="0"/>
              </a:spcAft>
            </a:pPr>
            <a:r>
              <a:rPr dirty="0" sz="40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Obuke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mentora;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3735239"/>
            <a:ext cx="8632902" cy="684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Prikupljanje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materijala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za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kreiranje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4405799"/>
            <a:ext cx="808188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Priručnika</a:t>
            </a:r>
            <a:r>
              <a:rPr dirty="0" sz="4000" spc="25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od</a:t>
            </a:r>
            <a:r>
              <a:rPr dirty="0" sz="4000" spc="23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strane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Sonja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Ruetz;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682147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Elektronski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registar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mentora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65519"/>
            <a:ext cx="9096302" cy="2002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Kroz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dosadašnje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projekte,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Privredna</a:t>
            </a:r>
          </a:p>
          <a:p>
            <a:pPr marL="182880" marR="0">
              <a:lnSpc>
                <a:spcPts val="4904"/>
              </a:lnSpc>
              <a:spcBef>
                <a:spcPts val="190"/>
              </a:spcBef>
              <a:spcAft>
                <a:spcPts val="0"/>
              </a:spcAft>
            </a:pP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komora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ZDK,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certificirala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je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120</a:t>
            </a:r>
          </a:p>
          <a:p>
            <a:pPr marL="182880" marR="0">
              <a:lnSpc>
                <a:spcPts val="4904"/>
              </a:lnSpc>
              <a:spcBef>
                <a:spcPts val="375"/>
              </a:spcBef>
              <a:spcAft>
                <a:spcPts val="0"/>
              </a:spcAft>
            </a:pPr>
            <a:r>
              <a:rPr dirty="0" sz="4000">
                <a:solidFill>
                  <a:srgbClr val="5cc6d6"/>
                </a:solidFill>
                <a:latin typeface="BOMCDO+CenturyGothic"/>
                <a:cs typeface="BOMCDO+CenturyGothic"/>
              </a:rPr>
              <a:t>mentora.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541108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SADRŽAJ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PRIRUČNIKA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58847"/>
            <a:ext cx="9556332" cy="1216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Priručnik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“Praktična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nastava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saradnja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mjesta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učenja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dualno</a:t>
            </a:r>
          </a:p>
          <a:p>
            <a:pPr marL="182880" marR="0">
              <a:lnSpc>
                <a:spcPts val="2942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organiziranom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stručnom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obrazovanju”,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koncipiran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je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na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6</a:t>
            </a:r>
          </a:p>
          <a:p>
            <a:pPr marL="182880" marR="0">
              <a:lnSpc>
                <a:spcPts val="2942"/>
              </a:lnSpc>
              <a:spcBef>
                <a:spcPts val="275"/>
              </a:spcBef>
              <a:spcAft>
                <a:spcPts val="0"/>
              </a:spcAft>
            </a:pP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modula;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3480155"/>
            <a:ext cx="8207609" cy="42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1.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IZBOR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UČENIKA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ZA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PN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KOD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PRIVREDNOG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SUBJEKTA;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3996792"/>
            <a:ext cx="8471654" cy="42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2.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IZRADA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PLANA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IZVOĐENJA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PRAKTIČNE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NASTAVE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KOD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4399128"/>
            <a:ext cx="3670052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PRIVREDNOG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SUBJEKTA;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4915764"/>
            <a:ext cx="5167230" cy="42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3.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DNEVNIK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PRAKTIČNE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NASTAVE;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240" y="5432400"/>
            <a:ext cx="9006883" cy="42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4.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NASTAVNE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METODE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ZA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REALIZACIJU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PRAKTIČNE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NASTAVE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90329"/>
            <a:ext cx="541108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SADRŽAJ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4000">
                <a:solidFill>
                  <a:srgbClr val="00b0f0"/>
                </a:solidFill>
                <a:latin typeface="BOMCDO+CenturyGothic"/>
                <a:cs typeface="BOMCDO+CenturyGothic"/>
              </a:rPr>
              <a:t>PRIRUČNIKA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30066"/>
            <a:ext cx="9293376" cy="42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5.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PRAĆENJE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VREDNOVANJE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OSTVARENIH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ISHODA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UČENJA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495826"/>
            <a:ext cx="7426713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DAVANJE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POVRATNIH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INFORMACIJA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UČENICIMA;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2975886"/>
            <a:ext cx="7368800" cy="906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6.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PRAKTIČNI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DIO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ZAVRŠNOG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ISPITA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ZA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UČENIKE.</a:t>
            </a:r>
          </a:p>
          <a:p>
            <a:pPr marL="0" marR="0">
              <a:lnSpc>
                <a:spcPts val="2942"/>
              </a:lnSpc>
              <a:spcBef>
                <a:spcPts val="771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SIMPOZIJ-PRIVREDNA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KOMORA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ZDK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40" y="3936006"/>
            <a:ext cx="8128732" cy="42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SVJETIONICI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DUALNO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ORGANIZOVANOG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STRUČNOG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4301766"/>
            <a:ext cx="3369814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OBRAZOVANJA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ZDK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240" y="4781826"/>
            <a:ext cx="9463702" cy="1143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2450" spc="-4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MANN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HUMMEL,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SARAČEVIĆ,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ARTISAN,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EASTERN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MINING,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INOX</a:t>
            </a:r>
          </a:p>
          <a:p>
            <a:pPr marL="18288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AJANOVIĆ,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POBJEDA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TEŠANJ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 spc="12">
                <a:solidFill>
                  <a:srgbClr val="00b0f0"/>
                </a:solidFill>
                <a:latin typeface="BOMCDO+CenturyGothic"/>
                <a:cs typeface="BOMCDO+CenturyGothic"/>
              </a:rPr>
              <a:t>(uvid</a:t>
            </a:r>
            <a:r>
              <a:rPr dirty="0" sz="2400" spc="-15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praktičnu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nastavu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 </a:t>
            </a: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u</a:t>
            </a:r>
          </a:p>
          <a:p>
            <a:pPr marL="18288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b0f0"/>
                </a:solidFill>
                <a:latin typeface="BOMCDO+CenturyGothic"/>
                <a:cs typeface="BOMCDO+CenturyGothic"/>
              </a:rPr>
              <a:t>kompanijama)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770123"/>
            <a:ext cx="269185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Iz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prakse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–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za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praksu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1227323"/>
            <a:ext cx="940227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Iz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prakse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–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za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praksu: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Uvid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u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praktičnu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nastavu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u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kompaniji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Artisan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u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 </a:t>
            </a:r>
            <a:r>
              <a:rPr dirty="0" sz="2000" b="1">
                <a:solidFill>
                  <a:srgbClr val="4472c4"/>
                </a:solidFill>
                <a:latin typeface="RRNCVC+Arial-BoldMT"/>
                <a:cs typeface="RRNCVC+Arial-BoldMT"/>
              </a:rPr>
              <a:t>Tešnju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2177824"/>
            <a:ext cx="8970222" cy="3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prenošenje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zanatskih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manualnih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vještina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mentori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u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kompaniji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Artisan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d.o.o.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koriste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479575"/>
            <a:ext cx="260351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četverostepenu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ROQQAO+ArialMT"/>
                <a:cs typeface="ROQQAO+ArialMT"/>
              </a:rPr>
              <a:t>metodu;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5654" y="3268691"/>
            <a:ext cx="830962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4.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korak: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5654" y="3516341"/>
            <a:ext cx="1225743" cy="400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Uvježbavanje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primjenjivanje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23952" y="3625442"/>
            <a:ext cx="830962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3.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korak: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23952" y="3873092"/>
            <a:ext cx="1124866" cy="400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Oponašanje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uvježbavanje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82249" y="3982193"/>
            <a:ext cx="1207572" cy="579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2.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korak: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Demonstracija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40547" y="4338943"/>
            <a:ext cx="1162105" cy="579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1.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RRNCVC+Arial-BoldMT"/>
                <a:cs typeface="RRNCVC+Arial-BoldMT"/>
              </a:rPr>
              <a:t>korak: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Priprema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i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objašnjavanje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82249" y="4517117"/>
            <a:ext cx="1162105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ROQQAO+ArialMT"/>
                <a:cs typeface="ROQQAO+ArialMT"/>
              </a:rPr>
              <a:t>objašnjavanje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67874" y="6230349"/>
            <a:ext cx="574625" cy="16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404040"/>
                </a:solidFill>
                <a:latin typeface="BOMCDO+CenturyGothic"/>
                <a:cs typeface="BOMCDO+CenturyGothic"/>
              </a:rPr>
              <a:t>7.4.2023.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2023-04-07T04:23:43-05:00</dcterms:modified>
</cp:coreProperties>
</file>